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6" r:id="rId3"/>
    <p:sldId id="258" r:id="rId4"/>
    <p:sldId id="260" r:id="rId5"/>
    <p:sldId id="263" r:id="rId6"/>
    <p:sldId id="265" r:id="rId7"/>
    <p:sldId id="274" r:id="rId8"/>
    <p:sldId id="264" r:id="rId9"/>
    <p:sldId id="268" r:id="rId10"/>
    <p:sldId id="269" r:id="rId11"/>
    <p:sldId id="270" r:id="rId12"/>
    <p:sldId id="271" r:id="rId13"/>
    <p:sldId id="273" r:id="rId14"/>
    <p:sldId id="277" r:id="rId15"/>
    <p:sldId id="278" r:id="rId16"/>
    <p:sldId id="288" r:id="rId17"/>
    <p:sldId id="279" r:id="rId18"/>
    <p:sldId id="280" r:id="rId19"/>
    <p:sldId id="261" r:id="rId20"/>
    <p:sldId id="262" r:id="rId21"/>
    <p:sldId id="283" r:id="rId22"/>
    <p:sldId id="292" r:id="rId23"/>
    <p:sldId id="293" r:id="rId24"/>
    <p:sldId id="294" r:id="rId25"/>
    <p:sldId id="295" r:id="rId26"/>
    <p:sldId id="332" r:id="rId27"/>
    <p:sldId id="333" r:id="rId28"/>
    <p:sldId id="296" r:id="rId29"/>
    <p:sldId id="297" r:id="rId30"/>
    <p:sldId id="298" r:id="rId31"/>
    <p:sldId id="329" r:id="rId32"/>
    <p:sldId id="330" r:id="rId33"/>
    <p:sldId id="331" r:id="rId34"/>
    <p:sldId id="290" r:id="rId35"/>
    <p:sldId id="291" r:id="rId36"/>
    <p:sldId id="299" r:id="rId37"/>
    <p:sldId id="300" r:id="rId38"/>
    <p:sldId id="301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02" r:id="rId54"/>
    <p:sldId id="320" r:id="rId55"/>
    <p:sldId id="321" r:id="rId56"/>
    <p:sldId id="322" r:id="rId57"/>
    <p:sldId id="323" r:id="rId58"/>
    <p:sldId id="324" r:id="rId59"/>
    <p:sldId id="305" r:id="rId60"/>
    <p:sldId id="326" r:id="rId61"/>
    <p:sldId id="327" r:id="rId62"/>
    <p:sldId id="328" r:id="rId63"/>
    <p:sldId id="32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nan Zaidi" initials="AZ" lastIdx="1" clrIdx="0">
    <p:extLst>
      <p:ext uri="{19B8F6BF-5375-455C-9EA6-DF929625EA0E}">
        <p15:presenceInfo xmlns:p15="http://schemas.microsoft.com/office/powerpoint/2012/main" userId="6ca8b687c15821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AE12F-18C1-46B1-ACF4-EECA437FE38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ECAC6-3B20-4998-BC0D-70657AE01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6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6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0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5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0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4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4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4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3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8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65DF-8F39-4137-A4FA-B43BD413A2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CA636-BC47-435A-8012-2FA02D45C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–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Presented By :</a:t>
            </a:r>
          </a:p>
          <a:p>
            <a:pPr algn="r"/>
            <a:r>
              <a:rPr lang="en-US" dirty="0"/>
              <a:t>Adnan Zaidi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PAD -  Pakistan Association Dubai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1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93236" y="1"/>
            <a:ext cx="8229600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 Single View to the Customer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547802"/>
            <a:ext cx="2476500" cy="2476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9224" y="3213734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Customer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859" y="898485"/>
            <a:ext cx="730215" cy="275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786" y="1461563"/>
            <a:ext cx="465656" cy="451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972" y="1045124"/>
            <a:ext cx="790060" cy="3429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817033" y="1476924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Social Media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4521201" y="2286000"/>
            <a:ext cx="939801" cy="800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000500" y="3491104"/>
            <a:ext cx="86475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152400" y="30226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Gaming</a:t>
            </a:r>
          </a:p>
        </p:txBody>
      </p:sp>
      <p:cxnSp>
        <p:nvCxnSpPr>
          <p:cNvPr id="19" name="Straight Connector 18"/>
          <p:cNvCxnSpPr>
            <a:endCxn id="10" idx="2"/>
          </p:cNvCxnSpPr>
          <p:nvPr/>
        </p:nvCxnSpPr>
        <p:spPr>
          <a:xfrm flipV="1">
            <a:off x="4318000" y="1173812"/>
            <a:ext cx="89966" cy="30311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1"/>
          </p:cNvCxnSpPr>
          <p:nvPr/>
        </p:nvCxnSpPr>
        <p:spPr>
          <a:xfrm flipH="1" flipV="1">
            <a:off x="3670301" y="1326212"/>
            <a:ext cx="271963" cy="27677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3" idx="2"/>
          </p:cNvCxnSpPr>
          <p:nvPr/>
        </p:nvCxnSpPr>
        <p:spPr>
          <a:xfrm>
            <a:off x="3296442" y="1702863"/>
            <a:ext cx="520590" cy="20446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2" idx="6"/>
          </p:cNvCxnSpPr>
          <p:nvPr/>
        </p:nvCxnSpPr>
        <p:spPr>
          <a:xfrm flipH="1">
            <a:off x="4670396" y="4024302"/>
            <a:ext cx="676306" cy="914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815264" y="45085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Entertain</a:t>
            </a:r>
          </a:p>
        </p:txBody>
      </p:sp>
      <p:sp>
        <p:nvSpPr>
          <p:cNvPr id="39" name="Oval 38"/>
          <p:cNvSpPr/>
          <p:nvPr/>
        </p:nvSpPr>
        <p:spPr>
          <a:xfrm>
            <a:off x="7458728" y="1423463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Banking</a:t>
            </a:r>
          </a:p>
          <a:p>
            <a:pPr algn="ctr"/>
            <a:r>
              <a:rPr lang="en-US" sz="1000" dirty="0"/>
              <a:t>Finance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676996" y="2183604"/>
            <a:ext cx="906962" cy="927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038695" y="30226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r>
              <a:rPr lang="en-US" sz="1050" dirty="0"/>
              <a:t>Our</a:t>
            </a:r>
          </a:p>
          <a:p>
            <a:pPr algn="ctr"/>
            <a:r>
              <a:rPr lang="en-US" sz="1050" dirty="0"/>
              <a:t>Known</a:t>
            </a:r>
          </a:p>
          <a:p>
            <a:pPr algn="ctr"/>
            <a:r>
              <a:rPr lang="en-US" sz="1050" dirty="0"/>
              <a:t>History</a:t>
            </a:r>
          </a:p>
          <a:p>
            <a:pPr algn="ctr"/>
            <a:endParaRPr lang="en-US" sz="1050" dirty="0"/>
          </a:p>
        </p:txBody>
      </p:sp>
      <p:sp>
        <p:nvSpPr>
          <p:cNvPr id="42" name="Oval 41"/>
          <p:cNvSpPr/>
          <p:nvPr/>
        </p:nvSpPr>
        <p:spPr>
          <a:xfrm>
            <a:off x="7319027" y="4508501"/>
            <a:ext cx="892602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Purchase</a:t>
            </a:r>
          </a:p>
        </p:txBody>
      </p:sp>
      <p:cxnSp>
        <p:nvCxnSpPr>
          <p:cNvPr id="45" name="Straight Connector 44"/>
          <p:cNvCxnSpPr>
            <a:endCxn id="42" idx="2"/>
          </p:cNvCxnSpPr>
          <p:nvPr/>
        </p:nvCxnSpPr>
        <p:spPr>
          <a:xfrm>
            <a:off x="6676997" y="4024302"/>
            <a:ext cx="642031" cy="914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7166049" y="3502408"/>
            <a:ext cx="86475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2780153"/>
            <a:ext cx="826566" cy="26784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865" y="3264086"/>
            <a:ext cx="869486" cy="52349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633382" y="3059623"/>
            <a:ext cx="520590" cy="20446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18" idx="2"/>
          </p:cNvCxnSpPr>
          <p:nvPr/>
        </p:nvCxnSpPr>
        <p:spPr>
          <a:xfrm flipV="1">
            <a:off x="2658783" y="3453002"/>
            <a:ext cx="493617" cy="4940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6224" y="4812399"/>
            <a:ext cx="653285" cy="30380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9652" y="5259954"/>
            <a:ext cx="833731" cy="3710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182" y="5579577"/>
            <a:ext cx="540618" cy="41977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3284809" y="4923410"/>
            <a:ext cx="493617" cy="4940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0" idx="3"/>
          </p:cNvCxnSpPr>
          <p:nvPr/>
        </p:nvCxnSpPr>
        <p:spPr>
          <a:xfrm flipV="1">
            <a:off x="3523382" y="5206362"/>
            <a:ext cx="370916" cy="23914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989484" y="5382003"/>
            <a:ext cx="215246" cy="1820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6900" y="3048000"/>
            <a:ext cx="292100" cy="2921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7101" y="1204509"/>
            <a:ext cx="845289" cy="15545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3223" y="1391101"/>
            <a:ext cx="618067" cy="61806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69698" y="869473"/>
            <a:ext cx="483863" cy="304338"/>
          </a:xfrm>
          <a:prstGeom prst="rect">
            <a:avLst/>
          </a:prstGeom>
        </p:spPr>
      </p:pic>
      <p:cxnSp>
        <p:nvCxnSpPr>
          <p:cNvPr id="72" name="Straight Connector 71"/>
          <p:cNvCxnSpPr>
            <a:endCxn id="71" idx="2"/>
          </p:cNvCxnSpPr>
          <p:nvPr/>
        </p:nvCxnSpPr>
        <p:spPr>
          <a:xfrm flipV="1">
            <a:off x="8053565" y="1173811"/>
            <a:ext cx="158064" cy="28775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284998" y="1402411"/>
            <a:ext cx="427203" cy="28775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8339260" y="1700134"/>
            <a:ext cx="549362" cy="15373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3860" y="5481262"/>
            <a:ext cx="825500" cy="29957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0600" y="4847381"/>
            <a:ext cx="850900" cy="45685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5728" y="5748220"/>
            <a:ext cx="720072" cy="38466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8919227" y="3225800"/>
            <a:ext cx="549362" cy="15373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2390" y="3571360"/>
            <a:ext cx="524913" cy="250343"/>
          </a:xfrm>
          <a:prstGeom prst="rect">
            <a:avLst/>
          </a:prstGeom>
        </p:spPr>
      </p:pic>
      <p:cxnSp>
        <p:nvCxnSpPr>
          <p:cNvPr id="84" name="Straight Connector 83"/>
          <p:cNvCxnSpPr>
            <a:endCxn id="83" idx="1"/>
          </p:cNvCxnSpPr>
          <p:nvPr/>
        </p:nvCxnSpPr>
        <p:spPr>
          <a:xfrm>
            <a:off x="8937539" y="3571361"/>
            <a:ext cx="454851" cy="12517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178879" y="4900671"/>
            <a:ext cx="549362" cy="12789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089979" y="5281671"/>
            <a:ext cx="549362" cy="12789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5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Velocity (Speed)</a:t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37445"/>
            <a:ext cx="8500570" cy="4527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is begin generated fast and need to be processed fast</a:t>
            </a:r>
          </a:p>
          <a:p>
            <a:r>
              <a:rPr lang="en-US" dirty="0"/>
              <a:t>Online Data Analytics</a:t>
            </a:r>
          </a:p>
          <a:p>
            <a:r>
              <a:rPr lang="en-US" dirty="0"/>
              <a:t>Late decisions </a:t>
            </a:r>
            <a:r>
              <a:rPr lang="en-US" dirty="0">
                <a:sym typeface="Wingdings"/>
              </a:rPr>
              <a:t> missing opportunities</a:t>
            </a:r>
          </a:p>
          <a:p>
            <a:r>
              <a:rPr lang="en-US" dirty="0">
                <a:sym typeface="Wingdings"/>
              </a:rPr>
              <a:t>Per Second, per hour or data over time</a:t>
            </a:r>
          </a:p>
          <a:p>
            <a:endParaRPr lang="en-US" b="1" dirty="0">
              <a:solidFill>
                <a:srgbClr val="800000"/>
              </a:solidFill>
              <a:sym typeface="Wingdings"/>
            </a:endParaRPr>
          </a:p>
          <a:p>
            <a:r>
              <a:rPr lang="en-US" b="1" dirty="0">
                <a:solidFill>
                  <a:srgbClr val="800000"/>
                </a:solidFill>
                <a:sym typeface="Wingdings"/>
              </a:rPr>
              <a:t>Examples</a:t>
            </a:r>
          </a:p>
          <a:p>
            <a:pPr lvl="1"/>
            <a:r>
              <a:rPr lang="en-US" sz="1900" b="1" dirty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>
              <a:sym typeface="Wingdings"/>
            </a:endParaRPr>
          </a:p>
          <a:p>
            <a:pPr lvl="1"/>
            <a:r>
              <a:rPr lang="en-US" sz="1900" b="1" dirty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31" y="1337445"/>
            <a:ext cx="2000794" cy="21938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8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Real-time/Fast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4661" y="1694799"/>
            <a:ext cx="2619050" cy="2202149"/>
            <a:chOff x="320661" y="1694798"/>
            <a:chExt cx="2619050" cy="2202149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619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/>
                <a:t>(all of us are generating data)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1431" y="1677258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/>
                <a:t>(collecting all sorts of data)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39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/>
                <a:t>(tracking all objects all the time)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83696" y="3469327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/>
                <a:t>(measuring all kinds of data) </a:t>
              </a: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949332" y="4985478"/>
            <a:ext cx="8071325" cy="132931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progress and innovation is no longer hindered by the ability to collect data</a:t>
            </a:r>
          </a:p>
          <a:p>
            <a:pPr>
              <a:lnSpc>
                <a:spcPct val="120000"/>
              </a:lnSpc>
            </a:pPr>
            <a:r>
              <a:rPr lang="en-US" dirty="0"/>
              <a:t>But, by the ability to manage, analyze, summarize, visualize, and discover knowledge from the collected data in a timely manner and in a scalable fashion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6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Make it 4V’s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36" y="1234825"/>
            <a:ext cx="10021389" cy="51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553200" y="3200401"/>
            <a:ext cx="3276600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Big Data: </a:t>
            </a:r>
          </a:p>
          <a:p>
            <a:pPr algn="ctr"/>
            <a:r>
              <a:rPr lang="en-US" sz="2400" b="1" dirty="0"/>
              <a:t>Batch Processing &amp; </a:t>
            </a:r>
          </a:p>
          <a:p>
            <a:pPr algn="ctr"/>
            <a:r>
              <a:rPr lang="en-US" sz="2400" b="1" dirty="0"/>
              <a:t>Distributed Data Store</a:t>
            </a:r>
          </a:p>
          <a:p>
            <a:pPr algn="ctr"/>
            <a:r>
              <a:rPr lang="en-US" dirty="0" err="1"/>
              <a:t>Hadoop</a:t>
            </a:r>
            <a:r>
              <a:rPr lang="en-US" dirty="0"/>
              <a:t>/Spark; </a:t>
            </a:r>
            <a:r>
              <a:rPr lang="en-US" dirty="0" err="1"/>
              <a:t>HBase</a:t>
            </a:r>
            <a:r>
              <a:rPr lang="en-US" dirty="0"/>
              <a:t>/Cassandra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77992" y="2658547"/>
            <a:ext cx="2751667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BI Reporting</a:t>
            </a:r>
          </a:p>
          <a:p>
            <a:pPr algn="ctr"/>
            <a:r>
              <a:rPr lang="en-US" sz="2000" b="1" dirty="0"/>
              <a:t>OLAP &amp; </a:t>
            </a:r>
          </a:p>
          <a:p>
            <a:pPr algn="ctr"/>
            <a:r>
              <a:rPr lang="en-US" sz="2000" b="1" dirty="0" err="1"/>
              <a:t>Dataware</a:t>
            </a:r>
            <a:r>
              <a:rPr lang="en-US" sz="2000" b="1" dirty="0"/>
              <a:t> house</a:t>
            </a:r>
          </a:p>
          <a:p>
            <a:pPr algn="ctr"/>
            <a:endParaRPr lang="en-US" sz="1100" dirty="0"/>
          </a:p>
          <a:p>
            <a:pPr algn="ctr"/>
            <a:r>
              <a:rPr lang="en-US" sz="1600" dirty="0"/>
              <a:t>Business Objects, SAS, </a:t>
            </a:r>
            <a:r>
              <a:rPr lang="en-US" sz="1600" dirty="0" err="1"/>
              <a:t>Informatica</a:t>
            </a:r>
            <a:r>
              <a:rPr lang="en-US" sz="1600" dirty="0"/>
              <a:t>, </a:t>
            </a:r>
            <a:r>
              <a:rPr lang="en-US" sz="1600" dirty="0" err="1"/>
              <a:t>Cognos</a:t>
            </a:r>
            <a:r>
              <a:rPr lang="en-US" sz="1600" dirty="0"/>
              <a:t> other SQL Reporting Tools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4680133" y="1075283"/>
            <a:ext cx="2810935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Interactive Business Intelligence &amp;  </a:t>
            </a:r>
          </a:p>
          <a:p>
            <a:pPr algn="ctr"/>
            <a:r>
              <a:rPr lang="en-US" sz="2400" b="1" dirty="0"/>
              <a:t>In-memory RDBMS</a:t>
            </a:r>
          </a:p>
          <a:p>
            <a:endParaRPr lang="en-US" sz="2400" dirty="0"/>
          </a:p>
          <a:p>
            <a:r>
              <a:rPr lang="en-US" dirty="0"/>
              <a:t> </a:t>
            </a:r>
            <a:r>
              <a:rPr lang="en-US" dirty="0" err="1"/>
              <a:t>QliqView</a:t>
            </a:r>
            <a:r>
              <a:rPr lang="en-US" dirty="0"/>
              <a:t>, Tableau, HANA</a:t>
            </a:r>
          </a:p>
          <a:p>
            <a:pPr algn="ctr"/>
            <a:endParaRPr lang="en-US" sz="2400" b="1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16334" y="1600214"/>
            <a:ext cx="2751667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Big Data:</a:t>
            </a:r>
          </a:p>
          <a:p>
            <a:pPr algn="ctr"/>
            <a:r>
              <a:rPr lang="en-US" sz="2400" b="1" dirty="0"/>
              <a:t>Real Time &amp;</a:t>
            </a:r>
          </a:p>
          <a:p>
            <a:pPr algn="ctr"/>
            <a:r>
              <a:rPr lang="en-US" sz="2400" b="1" dirty="0"/>
              <a:t>Single View</a:t>
            </a:r>
          </a:p>
          <a:p>
            <a:pPr algn="ctr"/>
            <a:endParaRPr lang="en-US" sz="2000" dirty="0"/>
          </a:p>
          <a:p>
            <a:pPr algn="ctr"/>
            <a:r>
              <a:rPr lang="en-US" dirty="0"/>
              <a:t>Graph Databases</a:t>
            </a:r>
          </a:p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70995" y="443497"/>
            <a:ext cx="7374479" cy="592666"/>
          </a:xfrm>
        </p:spPr>
        <p:txBody>
          <a:bodyPr>
            <a:noAutofit/>
          </a:bodyPr>
          <a:lstStyle/>
          <a:p>
            <a:r>
              <a:rPr lang="en-US" sz="2800" b="1" dirty="0"/>
              <a:t>The Evolution </a:t>
            </a:r>
            <a:r>
              <a:rPr lang="en-US" sz="2800" dirty="0"/>
              <a:t>of Business Intelligence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98543" y="5350916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1990’s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28010" y="5350919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2000’s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87816" y="5350919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2010’s</a:t>
            </a:r>
          </a:p>
        </p:txBody>
      </p:sp>
      <p:cxnSp>
        <p:nvCxnSpPr>
          <p:cNvPr id="3" name="Straight Arrow Connector 2"/>
          <p:cNvCxnSpPr>
            <a:stCxn id="7" idx="0"/>
          </p:cNvCxnSpPr>
          <p:nvPr/>
        </p:nvCxnSpPr>
        <p:spPr>
          <a:xfrm flipV="1">
            <a:off x="3153825" y="1752600"/>
            <a:ext cx="1579040" cy="905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5614" y="1916668"/>
            <a:ext cx="76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</a:t>
            </a:r>
          </a:p>
        </p:txBody>
      </p:sp>
      <p:cxnSp>
        <p:nvCxnSpPr>
          <p:cNvPr id="17" name="Straight Arrow Connector 16"/>
          <p:cNvCxnSpPr>
            <a:stCxn id="7" idx="3"/>
            <a:endCxn id="14" idx="1"/>
          </p:cNvCxnSpPr>
          <p:nvPr/>
        </p:nvCxnSpPr>
        <p:spPr>
          <a:xfrm>
            <a:off x="4529658" y="3742280"/>
            <a:ext cx="2023542" cy="541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53923" y="3927528"/>
            <a:ext cx="6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</a:t>
            </a:r>
          </a:p>
        </p:txBody>
      </p:sp>
      <p:cxnSp>
        <p:nvCxnSpPr>
          <p:cNvPr id="28" name="Straight Arrow Connector 27"/>
          <p:cNvCxnSpPr>
            <a:stCxn id="8" idx="3"/>
            <a:endCxn id="9" idx="1"/>
          </p:cNvCxnSpPr>
          <p:nvPr/>
        </p:nvCxnSpPr>
        <p:spPr>
          <a:xfrm>
            <a:off x="7491067" y="2159017"/>
            <a:ext cx="425266" cy="524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</p:cNvCxnSpPr>
          <p:nvPr/>
        </p:nvCxnSpPr>
        <p:spPr>
          <a:xfrm flipV="1">
            <a:off x="9829800" y="3852334"/>
            <a:ext cx="381000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86670" y="2124115"/>
            <a:ext cx="6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41512" y="3913214"/>
            <a:ext cx="76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4087878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3954269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real-time in nature than traditional DW applications</a:t>
            </a:r>
          </a:p>
          <a:p>
            <a:r>
              <a:rPr lang="en-US" sz="2000" dirty="0"/>
              <a:t>Traditional DW architectures (e.g. </a:t>
            </a:r>
            <a:r>
              <a:rPr lang="en-US" sz="2000" dirty="0" err="1"/>
              <a:t>Exadata</a:t>
            </a:r>
            <a:r>
              <a:rPr lang="en-US" sz="2000" dirty="0"/>
              <a:t>, Teradata) are not well-suited for big data apps</a:t>
            </a:r>
          </a:p>
          <a:p>
            <a:r>
              <a:rPr lang="en-US" sz="2000" dirty="0"/>
              <a:t>Shared nothing, massively parallel processing, scale out architectures are well-suited for big data apps</a:t>
            </a:r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60" y="1405962"/>
            <a:ext cx="6273440" cy="4581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8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3" y="800554"/>
            <a:ext cx="16437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it 8V’s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98" y="0"/>
            <a:ext cx="7140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570" r="-3570"/>
          <a:stretch>
            <a:fillRect/>
          </a:stretch>
        </p:blipFill>
        <p:spPr>
          <a:xfrm>
            <a:off x="1236619" y="0"/>
            <a:ext cx="9440090" cy="6897763"/>
          </a:xfrm>
        </p:spPr>
      </p:pic>
    </p:spTree>
    <p:extLst>
      <p:ext uri="{BB962C8B-B14F-4D97-AF65-F5344CB8AC3E}">
        <p14:creationId xmlns:p14="http://schemas.microsoft.com/office/powerpoint/2010/main" val="1193553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2" y="16188"/>
            <a:ext cx="11741333" cy="67139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400799" y="834955"/>
            <a:ext cx="2934789" cy="2351314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3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-ML</a:t>
            </a:r>
          </a:p>
        </p:txBody>
      </p:sp>
    </p:spTree>
    <p:extLst>
      <p:ext uri="{BB962C8B-B14F-4D97-AF65-F5344CB8AC3E}">
        <p14:creationId xmlns:p14="http://schemas.microsoft.com/office/powerpoint/2010/main" val="268692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2777" y="557349"/>
            <a:ext cx="10110651" cy="621792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1. Background - Big-Data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2. Introduction to AI/Machine Learning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3. Machine Learning Techniques</a:t>
            </a:r>
            <a:br>
              <a:rPr lang="en-US" sz="4000" dirty="0"/>
            </a:br>
            <a:r>
              <a:rPr lang="en-US" sz="4000" dirty="0"/>
              <a:t>	(Supervised / Unsupervised)</a:t>
            </a:r>
            <a:br>
              <a:rPr lang="en-US" sz="4000" dirty="0"/>
            </a:br>
            <a:r>
              <a:rPr lang="en-US" sz="4000" dirty="0"/>
              <a:t>	(Semi Supervised / Reinforcement) </a:t>
            </a:r>
            <a:br>
              <a:rPr lang="en-US" sz="4000" dirty="0"/>
            </a:br>
            <a:r>
              <a:rPr lang="en-US" sz="4000" dirty="0"/>
              <a:t>	</a:t>
            </a:r>
            <a:br>
              <a:rPr lang="en-US" sz="4000" dirty="0"/>
            </a:br>
            <a:r>
              <a:rPr lang="en-US" sz="4000" dirty="0"/>
              <a:t>4. Applications/Examples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0045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02771" y="914398"/>
            <a:ext cx="11549743" cy="4920343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Adding/ integration  human Intelligence to machines, cognitive enough to make machines cable to make decisions. 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Knowledge Representation (KR)/ Rule Based </a:t>
            </a:r>
            <a:br>
              <a:rPr lang="en-US" sz="4400" dirty="0"/>
            </a:br>
            <a:r>
              <a:rPr lang="en-US" sz="4400" dirty="0"/>
              <a:t>	Knowledge database – family – PROLOG/LISP </a:t>
            </a:r>
            <a:br>
              <a:rPr lang="en-US" sz="4400" dirty="0"/>
            </a:br>
            <a:r>
              <a:rPr lang="en-US" sz="4400" dirty="0"/>
              <a:t>Decision Support Systems (DSS) </a:t>
            </a:r>
            <a:br>
              <a:rPr lang="en-US" sz="4400" dirty="0"/>
            </a:br>
            <a:r>
              <a:rPr lang="en-US" sz="4400" dirty="0"/>
              <a:t>Natural Language Processing (NLP)</a:t>
            </a:r>
            <a:br>
              <a:rPr lang="en-US" sz="4400" dirty="0"/>
            </a:br>
            <a:r>
              <a:rPr lang="en-US" sz="4400" b="1" u="sng" dirty="0"/>
              <a:t>Machine Learning (ML) </a:t>
            </a:r>
            <a:br>
              <a:rPr lang="en-US" sz="4400" b="1" u="sng" dirty="0"/>
            </a:br>
            <a:r>
              <a:rPr lang="en-US" sz="4400" b="1" u="sng" dirty="0"/>
              <a:t>Deep Learning (DL)</a:t>
            </a:r>
            <a:endParaRPr lang="en-US" sz="8900" b="1" u="sng" dirty="0"/>
          </a:p>
        </p:txBody>
      </p:sp>
    </p:spTree>
    <p:extLst>
      <p:ext uri="{BB962C8B-B14F-4D97-AF65-F5344CB8AC3E}">
        <p14:creationId xmlns:p14="http://schemas.microsoft.com/office/powerpoint/2010/main" val="226447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2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7" y="697546"/>
            <a:ext cx="11846013" cy="2335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6" y="2950375"/>
            <a:ext cx="11761682" cy="362940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33400" y="202178"/>
            <a:ext cx="4746172" cy="669539"/>
          </a:xfrm>
        </p:spPr>
        <p:txBody>
          <a:bodyPr/>
          <a:lstStyle/>
          <a:p>
            <a:r>
              <a:rPr lang="en-US" dirty="0"/>
              <a:t>DATASETS – For LEARNING</a:t>
            </a:r>
          </a:p>
        </p:txBody>
      </p:sp>
    </p:spTree>
    <p:extLst>
      <p:ext uri="{BB962C8B-B14F-4D97-AF65-F5344CB8AC3E}">
        <p14:creationId xmlns:p14="http://schemas.microsoft.com/office/powerpoint/2010/main" val="229931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- 3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58" y="552450"/>
            <a:ext cx="7677150" cy="5915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152" y="2620963"/>
            <a:ext cx="6488604" cy="40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0872" y="276947"/>
            <a:ext cx="9144000" cy="1075992"/>
          </a:xfrm>
        </p:spPr>
        <p:txBody>
          <a:bodyPr/>
          <a:lstStyle/>
          <a:p>
            <a:r>
              <a:rPr lang="en-US" dirty="0"/>
              <a:t>CROSS VALIDATION </a:t>
            </a:r>
          </a:p>
          <a:p>
            <a:r>
              <a:rPr lang="en-US" dirty="0"/>
              <a:t>(TRAIN/TEST/VAL)</a:t>
            </a:r>
          </a:p>
        </p:txBody>
      </p:sp>
      <p:pic>
        <p:nvPicPr>
          <p:cNvPr id="1026" name="Picture 2" descr="Image result for cross validation sk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76" y="1344780"/>
            <a:ext cx="9830449" cy="51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07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227418"/>
            <a:ext cx="9144000" cy="1010832"/>
          </a:xfrm>
        </p:spPr>
        <p:txBody>
          <a:bodyPr/>
          <a:lstStyle/>
          <a:p>
            <a:r>
              <a:rPr lang="en-US" dirty="0"/>
              <a:t>INPUT – X</a:t>
            </a:r>
          </a:p>
          <a:p>
            <a:r>
              <a:rPr lang="en-US" dirty="0"/>
              <a:t>OUTPUT – Y   </a:t>
            </a:r>
          </a:p>
        </p:txBody>
      </p:sp>
      <p:pic>
        <p:nvPicPr>
          <p:cNvPr id="3076" name="Picture 4" descr="Image result for machine learning input output X 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9" y="123825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7071783" y="1558999"/>
            <a:ext cx="5215467" cy="392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FEATURES SELECTIONS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FEATURES 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FEATURES ENGINEERING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# OF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NATURE OF SAMPLES</a:t>
            </a:r>
          </a:p>
        </p:txBody>
      </p:sp>
    </p:spTree>
    <p:extLst>
      <p:ext uri="{BB962C8B-B14F-4D97-AF65-F5344CB8AC3E}">
        <p14:creationId xmlns:p14="http://schemas.microsoft.com/office/powerpoint/2010/main" val="35419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2183-3483-12E2-C1CD-A2992825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90805"/>
            <a:ext cx="12054840" cy="6696075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Learning ? </a:t>
            </a:r>
            <a:br>
              <a:rPr lang="en-US" dirty="0"/>
            </a:br>
            <a:r>
              <a:rPr lang="en-US" dirty="0"/>
              <a:t>- Task ; Experience ; Evaluate / TEST </a:t>
            </a:r>
            <a:br>
              <a:rPr lang="en-US" dirty="0"/>
            </a:br>
            <a:r>
              <a:rPr lang="en-US" dirty="0"/>
              <a:t>- Part of life – You can’t stop ? Sleeping/dream</a:t>
            </a:r>
            <a:br>
              <a:rPr lang="en-US" dirty="0"/>
            </a:br>
            <a:br>
              <a:rPr lang="en-US" dirty="0"/>
            </a:br>
            <a:r>
              <a:rPr lang="en-US" b="1" u="sng" dirty="0"/>
              <a:t>Machine Learning ? </a:t>
            </a:r>
            <a:br>
              <a:rPr lang="en-US" dirty="0"/>
            </a:br>
            <a:r>
              <a:rPr lang="en-US" dirty="0"/>
              <a:t>- learning via machines (computer/tabs/mobile/IoT)</a:t>
            </a:r>
            <a:br>
              <a:rPr lang="en-US" dirty="0"/>
            </a:br>
            <a:r>
              <a:rPr lang="en-US" dirty="0"/>
              <a:t>- Physics -&gt; Lever/wheel – Ideal 99.99% - Circuits/ ICs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Machine – a Task, Exp, Evaluate </a:t>
            </a:r>
            <a:br>
              <a:rPr lang="en-US" dirty="0"/>
            </a:br>
            <a:r>
              <a:rPr lang="en-US" dirty="0"/>
              <a:t>- ROBOTS – COMPUTER – MOBILE -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45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8552-9B69-11D7-9F9C-A64D50E0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9" y="365124"/>
            <a:ext cx="11580741" cy="6208395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TYPES OF ML:</a:t>
            </a:r>
            <a:br>
              <a:rPr lang="en-US" dirty="0"/>
            </a:br>
            <a:r>
              <a:rPr lang="en-US" dirty="0"/>
              <a:t>		[DATA]</a:t>
            </a:r>
            <a:br>
              <a:rPr lang="en-US" dirty="0"/>
            </a:br>
            <a:r>
              <a:rPr lang="en-US" dirty="0"/>
              <a:t>1. Supervised L.	- supervisor/Trainer – in-out</a:t>
            </a:r>
            <a:br>
              <a:rPr lang="en-US" dirty="0"/>
            </a:br>
            <a:r>
              <a:rPr lang="en-US" dirty="0"/>
              <a:t>2. Unsupervised L. – No super/trainer 	- in – no out</a:t>
            </a:r>
            <a:br>
              <a:rPr lang="en-US" dirty="0"/>
            </a:br>
            <a:r>
              <a:rPr lang="en-US" dirty="0"/>
              <a:t>3. Semi Supervised L. – hybrid </a:t>
            </a:r>
            <a:br>
              <a:rPr lang="en-US" dirty="0"/>
            </a:br>
            <a:r>
              <a:rPr lang="en-US" dirty="0"/>
              <a:t>4. Reinforcement L.??? * Natural/env.</a:t>
            </a:r>
            <a:br>
              <a:rPr lang="en-US" dirty="0"/>
            </a:br>
            <a:r>
              <a:rPr lang="en-US" dirty="0"/>
              <a:t>		- GAMES – self learning - ? </a:t>
            </a:r>
            <a:br>
              <a:rPr lang="en-US" dirty="0"/>
            </a:br>
            <a:r>
              <a:rPr lang="en-US" dirty="0"/>
              <a:t>			- Data – Env (limits) + Rules (steps)  </a:t>
            </a:r>
            <a:br>
              <a:rPr lang="en-US" dirty="0"/>
            </a:br>
            <a:r>
              <a:rPr lang="en-US" dirty="0"/>
              <a:t>					- </a:t>
            </a:r>
            <a:r>
              <a:rPr lang="en-US" b="1" dirty="0"/>
              <a:t>Rewards</a:t>
            </a:r>
            <a:r>
              <a:rPr lang="en-US" dirty="0"/>
              <a:t> + -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84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08100" y="307182"/>
            <a:ext cx="9144000" cy="1655762"/>
          </a:xfrm>
        </p:spPr>
        <p:txBody>
          <a:bodyPr/>
          <a:lstStyle/>
          <a:p>
            <a:r>
              <a:rPr lang="en-US" dirty="0"/>
              <a:t>REGRESSION VS CLASSIFICATION</a:t>
            </a:r>
          </a:p>
          <a:p>
            <a:r>
              <a:rPr lang="en-US" dirty="0"/>
              <a:t>(continuous outcomes for </a:t>
            </a:r>
            <a:r>
              <a:rPr lang="en-US" b="1" dirty="0"/>
              <a:t>regression</a:t>
            </a:r>
            <a:r>
              <a:rPr lang="en-US" dirty="0"/>
              <a:t>, groups discrete for </a:t>
            </a:r>
            <a:r>
              <a:rPr lang="en-US" b="1" dirty="0"/>
              <a:t>classification</a:t>
            </a:r>
            <a:r>
              <a:rPr lang="en-US" dirty="0"/>
              <a:t>)</a:t>
            </a:r>
          </a:p>
        </p:txBody>
      </p:sp>
      <p:pic>
        <p:nvPicPr>
          <p:cNvPr id="7170" name="Picture 2" descr="Image result for regression vs classification vs clus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041" y="1213758"/>
            <a:ext cx="7211710" cy="5414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651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619596" y="613965"/>
            <a:ext cx="8934104" cy="662385"/>
          </a:xfrm>
        </p:spPr>
        <p:txBody>
          <a:bodyPr>
            <a:normAutofit/>
          </a:bodyPr>
          <a:lstStyle/>
          <a:p>
            <a:r>
              <a:rPr lang="en-US" sz="3600" u="sng" dirty="0"/>
              <a:t>DATA PRE-PROCSESING STEPS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2" y="1665880"/>
            <a:ext cx="6676678" cy="3837937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858000" y="1665880"/>
            <a:ext cx="5143500" cy="4773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en-US" dirty="0"/>
              <a:t>For data with attributes of varying scales</a:t>
            </a:r>
          </a:p>
          <a:p>
            <a:pPr marL="457200" indent="-457200" algn="l">
              <a:buAutoNum type="arabicPeriod"/>
            </a:pPr>
            <a:r>
              <a:rPr lang="en-US" dirty="0"/>
              <a:t>Gaussian distribution and different means and standard deviations</a:t>
            </a:r>
          </a:p>
          <a:p>
            <a:pPr marL="457200" indent="-457200" algn="l">
              <a:buAutoNum type="arabicPeriod"/>
            </a:pPr>
            <a:r>
              <a:rPr lang="en-US" dirty="0"/>
              <a:t>to a length of 1 (a unit norm)</a:t>
            </a:r>
          </a:p>
          <a:p>
            <a:pPr marL="457200" indent="-457200" algn="l">
              <a:buAutoNum type="arabicPeriod"/>
            </a:pPr>
            <a:r>
              <a:rPr lang="en-US" dirty="0"/>
              <a:t>values above it 1 and those equal to or below it, 0</a:t>
            </a:r>
          </a:p>
          <a:p>
            <a:pPr marL="457200" indent="-457200" algn="l">
              <a:buAutoNum type="arabicPeriod"/>
            </a:pPr>
            <a:r>
              <a:rPr lang="en-US" dirty="0"/>
              <a:t>mean from each feature to center it on zero.</a:t>
            </a:r>
          </a:p>
          <a:p>
            <a:pPr marL="457200" indent="-457200" algn="l">
              <a:buAutoNum type="arabicPeriod"/>
            </a:pPr>
            <a:r>
              <a:rPr lang="en-US" dirty="0"/>
              <a:t>dealing with few and scattered numerical values by K-Distinct </a:t>
            </a:r>
          </a:p>
          <a:p>
            <a:pPr marL="457200" indent="-457200" algn="l">
              <a:buAutoNum type="arabicPeriod"/>
            </a:pPr>
            <a:r>
              <a:rPr lang="en-US" dirty="0"/>
              <a:t>Some labels can be words or numbers</a:t>
            </a:r>
          </a:p>
          <a:p>
            <a:pPr marL="457200" indent="-457200" algn="l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6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233941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99309" y="177195"/>
            <a:ext cx="9144000" cy="1655762"/>
          </a:xfrm>
        </p:spPr>
        <p:txBody>
          <a:bodyPr/>
          <a:lstStyle/>
          <a:p>
            <a:r>
              <a:rPr lang="en-US" dirty="0"/>
              <a:t>ML – Life Cycle / Flow </a:t>
            </a:r>
          </a:p>
        </p:txBody>
      </p:sp>
      <p:pic>
        <p:nvPicPr>
          <p:cNvPr id="3074" name="Picture 2" descr="Image result for model test train evaluate tu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659649"/>
            <a:ext cx="9290957" cy="59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1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99309" y="177195"/>
            <a:ext cx="9144000" cy="16557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0" y="517826"/>
            <a:ext cx="4697268" cy="352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08" y="3184842"/>
            <a:ext cx="5923568" cy="33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76887" y="177195"/>
            <a:ext cx="623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MEASUREMENTS – CONFUSION MATRIX </a:t>
            </a:r>
          </a:p>
        </p:txBody>
      </p:sp>
      <p:sp>
        <p:nvSpPr>
          <p:cNvPr id="5" name="Arc 4"/>
          <p:cNvSpPr/>
          <p:nvPr/>
        </p:nvSpPr>
        <p:spPr>
          <a:xfrm>
            <a:off x="4685486" y="1832957"/>
            <a:ext cx="3402883" cy="2338449"/>
          </a:xfrm>
          <a:prstGeom prst="arc">
            <a:avLst/>
          </a:prstGeom>
          <a:noFill/>
          <a:ln w="7937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38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99309" y="177195"/>
            <a:ext cx="9144000" cy="16557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76887" y="177195"/>
            <a:ext cx="623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MEASUREMENTS – CONFUSION MATRIX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415"/>
            <a:ext cx="12115944" cy="60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6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Image result for sklearn mod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62219"/>
            <a:ext cx="11517086" cy="677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86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74237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63880" y="625276"/>
            <a:ext cx="11064240" cy="572832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u="sng" dirty="0"/>
              <a:t>I - Supervised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Linear Regression </a:t>
            </a:r>
            <a:br>
              <a:rPr lang="en-US" dirty="0"/>
            </a:br>
            <a:r>
              <a:rPr lang="en-US" dirty="0"/>
              <a:t>Decision Tree </a:t>
            </a:r>
            <a:br>
              <a:rPr lang="en-US" dirty="0"/>
            </a:br>
            <a:r>
              <a:rPr lang="en-US" dirty="0"/>
              <a:t>Naïve Bays</a:t>
            </a:r>
            <a:br>
              <a:rPr lang="en-US" dirty="0"/>
            </a:br>
            <a:r>
              <a:rPr lang="en-US" dirty="0" err="1"/>
              <a:t>kNN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97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99309" y="177195"/>
            <a:ext cx="9144000" cy="1655762"/>
          </a:xfrm>
        </p:spPr>
        <p:txBody>
          <a:bodyPr/>
          <a:lstStyle/>
          <a:p>
            <a:r>
              <a:rPr lang="en-US" dirty="0"/>
              <a:t>Manual Example – Linear Regression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03286"/>
            <a:ext cx="3932959" cy="2976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988231"/>
            <a:ext cx="4288559" cy="24109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59" y="903287"/>
            <a:ext cx="3409950" cy="3305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841" y="4095245"/>
            <a:ext cx="3503468" cy="229361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438900" y="903287"/>
            <a:ext cx="76200" cy="5586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5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99309" y="177195"/>
            <a:ext cx="9144000" cy="1655762"/>
          </a:xfrm>
        </p:spPr>
        <p:txBody>
          <a:bodyPr/>
          <a:lstStyle/>
          <a:p>
            <a:r>
              <a:rPr lang="en-US" dirty="0"/>
              <a:t>Manual Example – Linear Regression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42" y="517783"/>
            <a:ext cx="5335104" cy="3941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33" y="4417145"/>
            <a:ext cx="3589737" cy="2414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430" y="708025"/>
            <a:ext cx="2552700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430" y="1761519"/>
            <a:ext cx="3893440" cy="47110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286500" y="715168"/>
            <a:ext cx="76200" cy="5586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653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47637"/>
            <a:ext cx="8667958" cy="67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52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13484"/>
            <a:ext cx="4600575" cy="6648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917" y="0"/>
            <a:ext cx="4390209" cy="68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55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66" y="121920"/>
            <a:ext cx="4407723" cy="66382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87" y="378754"/>
            <a:ext cx="46101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20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8" y="139337"/>
            <a:ext cx="4254137" cy="350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70" y="3557043"/>
            <a:ext cx="4543425" cy="320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514" y="1195932"/>
            <a:ext cx="42672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96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35" y="123281"/>
            <a:ext cx="4667250" cy="641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85" y="742406"/>
            <a:ext cx="46291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76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39" y="38100"/>
            <a:ext cx="4686300" cy="681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242" y="38100"/>
            <a:ext cx="44862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1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46" y="820511"/>
            <a:ext cx="4724400" cy="4781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621" y="820511"/>
            <a:ext cx="48196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44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15" y="0"/>
            <a:ext cx="48958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969" y="9525"/>
            <a:ext cx="46482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5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78" y="34677"/>
            <a:ext cx="4383133" cy="6823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11" y="992777"/>
            <a:ext cx="48863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80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17" y="386443"/>
            <a:ext cx="3977719" cy="5935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42" y="386443"/>
            <a:ext cx="44862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9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4" y="263707"/>
            <a:ext cx="4953000" cy="6191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37" y="335008"/>
            <a:ext cx="46482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8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1" y="791391"/>
            <a:ext cx="4629150" cy="464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291" y="572316"/>
            <a:ext cx="46577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Data: 3V’s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68" y="1201783"/>
            <a:ext cx="7017502" cy="4961695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43" y="1560059"/>
            <a:ext cx="2061051" cy="248942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331" y="4269350"/>
            <a:ext cx="3206731" cy="22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79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46" y="0"/>
            <a:ext cx="4902361" cy="6522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87" y="0"/>
            <a:ext cx="4822643" cy="67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40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10" y="346846"/>
            <a:ext cx="4391025" cy="5572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6" y="346846"/>
            <a:ext cx="3843336" cy="2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3" y="421956"/>
            <a:ext cx="46386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43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09599" y="795790"/>
            <a:ext cx="10700657" cy="4951867"/>
          </a:xfrm>
        </p:spPr>
        <p:txBody>
          <a:bodyPr>
            <a:normAutofit fontScale="90000"/>
          </a:bodyPr>
          <a:lstStyle/>
          <a:p>
            <a:pPr algn="l"/>
            <a:r>
              <a:rPr lang="en-US" b="1" u="sng" dirty="0"/>
              <a:t>II - Un-supervised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K-Means Cluster</a:t>
            </a:r>
            <a:br>
              <a:rPr lang="en-US" dirty="0"/>
            </a:br>
            <a:r>
              <a:rPr lang="en-US" dirty="0"/>
              <a:t>SVM</a:t>
            </a:r>
            <a:br>
              <a:rPr lang="en-US" dirty="0"/>
            </a:br>
            <a:r>
              <a:rPr lang="en-US" dirty="0"/>
              <a:t>PCA</a:t>
            </a:r>
            <a:br>
              <a:rPr lang="en-US" dirty="0"/>
            </a:br>
            <a:r>
              <a:rPr lang="en-US" dirty="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6029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76" y="550545"/>
            <a:ext cx="8953500" cy="6000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1109" y="278674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PCA(Principal Component Analysis)</a:t>
            </a:r>
          </a:p>
        </p:txBody>
      </p:sp>
    </p:spTree>
    <p:extLst>
      <p:ext uri="{BB962C8B-B14F-4D97-AF65-F5344CB8AC3E}">
        <p14:creationId xmlns:p14="http://schemas.microsoft.com/office/powerpoint/2010/main" val="1855392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33387"/>
            <a:ext cx="100965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52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" y="0"/>
            <a:ext cx="9915525" cy="537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" y="1246572"/>
            <a:ext cx="5245010" cy="56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02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8" y="717641"/>
            <a:ext cx="102584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44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086"/>
            <a:ext cx="12091145" cy="4952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8200" y="381000"/>
            <a:ext cx="2528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95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10195" y="1226866"/>
            <a:ext cx="10511246" cy="2387600"/>
          </a:xfrm>
        </p:spPr>
        <p:txBody>
          <a:bodyPr/>
          <a:lstStyle/>
          <a:p>
            <a:r>
              <a:rPr lang="en-US" b="1" u="sng" dirty="0"/>
              <a:t>III - Semi –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127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2730545" y="3931468"/>
            <a:ext cx="13255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1800" i="1" kern="0">
                <a:solidFill>
                  <a:srgbClr val="00A4DE"/>
                </a:solidFill>
              </a:rPr>
              <a:t>25+ TBs </a:t>
            </a:r>
            <a:r>
              <a:rPr lang="en-US" sz="1400" kern="0">
                <a:solidFill>
                  <a:srgbClr val="075314"/>
                </a:solidFill>
              </a:rPr>
              <a:t>of</a:t>
            </a:r>
            <a:br>
              <a:rPr lang="en-US" sz="1400" kern="0">
                <a:solidFill>
                  <a:srgbClr val="075314"/>
                </a:solidFill>
              </a:rPr>
            </a:br>
            <a:r>
              <a:rPr lang="en-US" sz="1400" kern="0">
                <a:solidFill>
                  <a:srgbClr val="075314"/>
                </a:solidFill>
              </a:rPr>
              <a:t>log data every day</a:t>
            </a:r>
          </a:p>
        </p:txBody>
      </p:sp>
      <p:pic>
        <p:nvPicPr>
          <p:cNvPr id="174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71" y="1591491"/>
            <a:ext cx="2595139" cy="237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 rot="16200000">
            <a:off x="402477" y="2938487"/>
            <a:ext cx="14700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i="1" kern="0" dirty="0">
                <a:solidFill>
                  <a:srgbClr val="00A4DE"/>
                </a:solidFill>
              </a:rPr>
              <a:t>? TBs </a:t>
            </a:r>
            <a:r>
              <a:rPr lang="en-US" sz="1400" kern="0" dirty="0">
                <a:solidFill>
                  <a:srgbClr val="075314"/>
                </a:solidFill>
              </a:rPr>
              <a:t>of</a:t>
            </a:r>
            <a:br>
              <a:rPr lang="en-US" sz="1400" kern="0" dirty="0">
                <a:solidFill>
                  <a:srgbClr val="075314"/>
                </a:solidFill>
              </a:rPr>
            </a:br>
            <a:r>
              <a:rPr lang="en-US" sz="1400" kern="0" dirty="0">
                <a:solidFill>
                  <a:srgbClr val="075314"/>
                </a:solidFill>
              </a:rPr>
              <a:t>data every day</a:t>
            </a: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968420" y="4020368"/>
            <a:ext cx="1638300" cy="1509713"/>
            <a:chOff x="264585" y="4317999"/>
            <a:chExt cx="1842062" cy="2180183"/>
          </a:xfrm>
        </p:grpSpPr>
        <p:pic>
          <p:nvPicPr>
            <p:cNvPr id="17427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6" y="6117182"/>
              <a:ext cx="89262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8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5" y="4317999"/>
              <a:ext cx="1842062" cy="178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rapezoid 18"/>
          <p:cNvSpPr/>
          <p:nvPr/>
        </p:nvSpPr>
        <p:spPr bwMode="auto">
          <a:xfrm rot="16200000">
            <a:off x="3703775" y="268289"/>
            <a:ext cx="5651500" cy="6334125"/>
          </a:xfrm>
          <a:prstGeom prst="trapezoid">
            <a:avLst>
              <a:gd name="adj" fmla="val 28745"/>
            </a:avLst>
          </a:prstGeom>
          <a:solidFill>
            <a:srgbClr val="7889FB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/>
          <a:lstStyle/>
          <a:p>
            <a:pPr>
              <a:spcBef>
                <a:spcPct val="50000"/>
              </a:spcBef>
              <a:defRPr/>
            </a:pPr>
            <a:endParaRPr lang="en-US" sz="1400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5410201" y="627065"/>
            <a:ext cx="5337175" cy="5914589"/>
            <a:chOff x="3733800" y="742950"/>
            <a:chExt cx="5337175" cy="5914589"/>
          </a:xfrm>
        </p:grpSpPr>
        <p:grpSp>
          <p:nvGrpSpPr>
            <p:cNvPr id="17419" name="Group 11"/>
            <p:cNvGrpSpPr>
              <a:grpSpLocks/>
            </p:cNvGrpSpPr>
            <p:nvPr/>
          </p:nvGrpSpPr>
          <p:grpSpPr bwMode="auto">
            <a:xfrm>
              <a:off x="3744913" y="742950"/>
              <a:ext cx="5326062" cy="5704900"/>
              <a:chOff x="3744913" y="742950"/>
              <a:chExt cx="5326062" cy="5704900"/>
            </a:xfrm>
          </p:grpSpPr>
          <p:pic>
            <p:nvPicPr>
              <p:cNvPr id="17421" name="Picture 40" descr="mobile-internet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75222">
                <a:off x="7105650" y="858838"/>
                <a:ext cx="942975" cy="126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22" name="Picture 1" descr="TrendsMontag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4913" y="1103313"/>
                <a:ext cx="4648200" cy="519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23" name="Rectangle 4"/>
              <p:cNvSpPr>
                <a:spLocks noChangeArrowheads="1"/>
              </p:cNvSpPr>
              <p:nvPr/>
            </p:nvSpPr>
            <p:spPr bwMode="auto">
              <a:xfrm>
                <a:off x="7805738" y="4570413"/>
                <a:ext cx="1265237" cy="1877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2+ billion</a:t>
                </a:r>
                <a:r>
                  <a:rPr lang="en-US" sz="1400">
                    <a:solidFill>
                      <a:srgbClr val="075314"/>
                    </a:solidFill>
                  </a:rPr>
                  <a:t> people on the Web by end 2011 </a:t>
                </a:r>
                <a:endParaRPr lang="en-US"/>
              </a:p>
            </p:txBody>
          </p:sp>
          <p:sp>
            <p:nvSpPr>
              <p:cNvPr id="17424" name="Rectangle 4"/>
              <p:cNvSpPr>
                <a:spLocks noChangeArrowheads="1"/>
              </p:cNvSpPr>
              <p:nvPr/>
            </p:nvSpPr>
            <p:spPr bwMode="auto">
              <a:xfrm>
                <a:off x="4297363" y="927631"/>
                <a:ext cx="1997075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ctr" eaLnBrk="1" hangingPunct="1"/>
                <a:r>
                  <a:rPr lang="en-US" i="1">
                    <a:solidFill>
                      <a:srgbClr val="00A4DE"/>
                    </a:solidFill>
                  </a:rPr>
                  <a:t>30 billion</a:t>
                </a:r>
                <a:r>
                  <a:rPr lang="en-US" sz="1400">
                    <a:solidFill>
                      <a:srgbClr val="075314"/>
                    </a:solidFill>
                  </a:rPr>
                  <a:t> RFID tags today</a:t>
                </a:r>
                <a:br>
                  <a:rPr lang="en-US" sz="1400">
                    <a:solidFill>
                      <a:srgbClr val="075314"/>
                    </a:solidFill>
                  </a:rPr>
                </a:br>
                <a:r>
                  <a:rPr lang="en-US" sz="1400">
                    <a:solidFill>
                      <a:srgbClr val="075314"/>
                    </a:solidFill>
                  </a:rPr>
                  <a:t> (1.3B in 2005)</a:t>
                </a:r>
                <a:endParaRPr lang="en-US"/>
              </a:p>
            </p:txBody>
          </p:sp>
          <p:sp>
            <p:nvSpPr>
              <p:cNvPr id="17425" name="Rectangle 4"/>
              <p:cNvSpPr>
                <a:spLocks noChangeArrowheads="1"/>
              </p:cNvSpPr>
              <p:nvPr/>
            </p:nvSpPr>
            <p:spPr bwMode="auto">
              <a:xfrm>
                <a:off x="7747000" y="742950"/>
                <a:ext cx="1323975" cy="1661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4.6 billion</a:t>
                </a:r>
                <a:r>
                  <a:rPr lang="en-US" sz="1400">
                    <a:solidFill>
                      <a:srgbClr val="075314"/>
                    </a:solidFill>
                  </a:rPr>
                  <a:t> camera phones world wide</a:t>
                </a:r>
                <a:endParaRPr lang="en-US"/>
              </a:p>
            </p:txBody>
          </p:sp>
          <p:sp>
            <p:nvSpPr>
              <p:cNvPr id="17426" name="Rectangle 5"/>
              <p:cNvSpPr>
                <a:spLocks noChangeArrowheads="1"/>
              </p:cNvSpPr>
              <p:nvPr/>
            </p:nvSpPr>
            <p:spPr bwMode="auto">
              <a:xfrm>
                <a:off x="7696200" y="2609850"/>
                <a:ext cx="1374775" cy="2000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100s of millions of GPS enabled</a:t>
                </a:r>
                <a:r>
                  <a:rPr lang="en-US" sz="1400">
                    <a:solidFill>
                      <a:srgbClr val="075314"/>
                    </a:solidFill>
                  </a:rPr>
                  <a:t> devices sold annually</a:t>
                </a:r>
                <a:endParaRPr lang="en-US"/>
              </a:p>
            </p:txBody>
          </p:sp>
        </p:grpSp>
        <p:sp>
          <p:nvSpPr>
            <p:cNvPr id="17420" name="Rectangle 4"/>
            <p:cNvSpPr>
              <a:spLocks noChangeArrowheads="1"/>
            </p:cNvSpPr>
            <p:nvPr/>
          </p:nvSpPr>
          <p:spPr bwMode="auto">
            <a:xfrm>
              <a:off x="3733800" y="5487988"/>
              <a:ext cx="2374900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600" tIns="228600" rIns="228600" bIns="228600">
              <a:spAutoFit/>
            </a:bodyPr>
            <a:lstStyle/>
            <a:p>
              <a:pPr algn="ctr" eaLnBrk="1" hangingPunct="1"/>
              <a:r>
                <a:rPr lang="en-US" i="1">
                  <a:solidFill>
                    <a:srgbClr val="00A4DE"/>
                  </a:solidFill>
                </a:rPr>
                <a:t>76 million</a:t>
              </a:r>
              <a:r>
                <a:rPr lang="en-US" sz="1400">
                  <a:solidFill>
                    <a:srgbClr val="075314"/>
                  </a:solidFill>
                </a:rPr>
                <a:t> smart meters in 2009…</a:t>
              </a:r>
              <a:br>
                <a:rPr lang="en-US" sz="1400">
                  <a:solidFill>
                    <a:srgbClr val="075314"/>
                  </a:solidFill>
                </a:rPr>
              </a:br>
              <a:r>
                <a:rPr lang="en-US" sz="1400">
                  <a:solidFill>
                    <a:srgbClr val="075314"/>
                  </a:solidFill>
                </a:rPr>
                <a:t> 200M by 2014 </a:t>
              </a:r>
              <a:endParaRPr lang="en-US"/>
            </a:p>
          </p:txBody>
        </p:sp>
      </p:grpSp>
      <p:sp>
        <p:nvSpPr>
          <p:cNvPr id="29" name="Trapezoid 28"/>
          <p:cNvSpPr/>
          <p:nvPr/>
        </p:nvSpPr>
        <p:spPr bwMode="auto">
          <a:xfrm rot="16200000">
            <a:off x="5302480" y="268289"/>
            <a:ext cx="5651500" cy="6334125"/>
          </a:xfrm>
          <a:prstGeom prst="trapezoid">
            <a:avLst>
              <a:gd name="adj" fmla="val 28745"/>
            </a:avLst>
          </a:prstGeom>
          <a:solidFill>
            <a:schemeClr val="tx2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/>
          <a:lstStyle/>
          <a:p>
            <a:pPr eaLnBrk="1" hangingPunct="1">
              <a:spcBef>
                <a:spcPct val="50000"/>
              </a:spcBef>
              <a:defRPr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Big Data: Sources</a:t>
            </a:r>
          </a:p>
        </p:txBody>
      </p:sp>
    </p:spTree>
    <p:extLst>
      <p:ext uri="{BB962C8B-B14F-4D97-AF65-F5344CB8AC3E}">
        <p14:creationId xmlns:p14="http://schemas.microsoft.com/office/powerpoint/2010/main" val="8986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71154" y="870858"/>
            <a:ext cx="9927772" cy="590441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Hybrid / mixed form of both Supervised and Unsupervised Learning Models, depending upon the Datasets and Predictions we need.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Supervised </a:t>
            </a:r>
            <a:br>
              <a:rPr lang="en-US" sz="3200" dirty="0"/>
            </a:br>
            <a:r>
              <a:rPr lang="en-US" sz="3200" dirty="0"/>
              <a:t>(Linear Regression)</a:t>
            </a:r>
            <a:br>
              <a:rPr lang="en-US" sz="3200" dirty="0"/>
            </a:br>
            <a:br>
              <a:rPr lang="en-US" sz="3200" dirty="0"/>
            </a:br>
            <a:r>
              <a:rPr lang="en-US" sz="6700" dirty="0"/>
              <a:t>+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Unsupervised </a:t>
            </a:r>
            <a:br>
              <a:rPr lang="en-US" sz="3200" dirty="0"/>
            </a:br>
            <a:r>
              <a:rPr lang="en-US" sz="3200" dirty="0"/>
              <a:t>(PCA)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8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IV -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085224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474926" cy="466883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Not depends upon the datasets,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“Environment &amp; Rewards”</a:t>
            </a:r>
            <a:br>
              <a:rPr lang="en-US" sz="3200" dirty="0"/>
            </a:br>
            <a:r>
              <a:rPr lang="en-US" sz="3200" dirty="0"/>
              <a:t>(such as machine based games playing, by reward points)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Self Learning Models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Evolutionary models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(FUTURE OF MACHINE LEARNING) – Will be discussed later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63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APPLCIATIONS / EXAMPLES</a:t>
            </a:r>
          </a:p>
        </p:txBody>
      </p:sp>
    </p:spTree>
    <p:extLst>
      <p:ext uri="{BB962C8B-B14F-4D97-AF65-F5344CB8AC3E}">
        <p14:creationId xmlns:p14="http://schemas.microsoft.com/office/powerpoint/2010/main" val="381451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76856"/>
            <a:ext cx="10515600" cy="1325563"/>
          </a:xfrm>
        </p:spPr>
        <p:txBody>
          <a:bodyPr/>
          <a:lstStyle/>
          <a:p>
            <a:r>
              <a:rPr lang="en-US" dirty="0"/>
              <a:t>Harnessing Big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95400"/>
            <a:ext cx="6781800" cy="4042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10999" y="5334001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OLTP: </a:t>
            </a:r>
            <a:r>
              <a:rPr lang="en-US" sz="1800" dirty="0"/>
              <a:t>Online Transaction Processing   (DBMSs)</a:t>
            </a:r>
          </a:p>
          <a:p>
            <a:r>
              <a:rPr lang="en-US" sz="1800" b="1" dirty="0">
                <a:solidFill>
                  <a:srgbClr val="0000FF"/>
                </a:solidFill>
              </a:rPr>
              <a:t>OLAP: </a:t>
            </a:r>
            <a:r>
              <a:rPr lang="en-US" sz="1800" dirty="0"/>
              <a:t>Online Analytical Processing   (Data Warehousing)</a:t>
            </a:r>
          </a:p>
          <a:p>
            <a:r>
              <a:rPr lang="en-US" sz="1800" b="1" dirty="0">
                <a:solidFill>
                  <a:srgbClr val="0000FF"/>
                </a:solidFill>
              </a:rPr>
              <a:t>RTAP: </a:t>
            </a:r>
            <a:r>
              <a:rPr lang="en-US" sz="1800" dirty="0"/>
              <a:t>Real-Time Analytics Processing  (Big Data Architecture &amp; technology)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87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Volume (Scale)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2411" y="1537327"/>
            <a:ext cx="5850089" cy="165398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/>
              <a:t>44x increase from 2009 2020</a:t>
            </a:r>
          </a:p>
          <a:p>
            <a:pPr lvl="1"/>
            <a:r>
              <a:rPr lang="en-US" dirty="0"/>
              <a:t>From 0.8 zettabytes to 35zb</a:t>
            </a:r>
          </a:p>
          <a:p>
            <a:r>
              <a:rPr lang="en-US" dirty="0"/>
              <a:t>Data volume is increasing exponentially </a:t>
            </a:r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78" y="3215058"/>
            <a:ext cx="4169570" cy="2660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37" y="985921"/>
            <a:ext cx="4171300" cy="2205388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5" y="3496041"/>
            <a:ext cx="6615253" cy="7116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92778" y="4268669"/>
            <a:ext cx="5886178" cy="1879173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rgbClr val="0000FF"/>
                  </a:solidFill>
                </a:rPr>
                <a:t>Exponential increase in collected/generated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28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Variety (Complexity)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070" y="1707926"/>
            <a:ext cx="5950132" cy="40070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Relational Data (Tables/Transaction/Legacy Data)</a:t>
            </a:r>
          </a:p>
          <a:p>
            <a:r>
              <a:rPr lang="en-US" dirty="0"/>
              <a:t>Text Data (Web)</a:t>
            </a:r>
          </a:p>
          <a:p>
            <a:r>
              <a:rPr lang="en-US" dirty="0"/>
              <a:t>Semi-structured Data (XML) </a:t>
            </a:r>
          </a:p>
          <a:p>
            <a:r>
              <a:rPr lang="en-US" dirty="0"/>
              <a:t>Graph Data</a:t>
            </a:r>
          </a:p>
          <a:p>
            <a:pPr lvl="1"/>
            <a:r>
              <a:rPr lang="en-US" dirty="0"/>
              <a:t>Social Network, Semantic Web (RDF), …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Streaming Data </a:t>
            </a:r>
          </a:p>
          <a:p>
            <a:pPr lvl="1"/>
            <a:r>
              <a:rPr lang="en-US" dirty="0"/>
              <a:t>You can only scan the data once</a:t>
            </a:r>
          </a:p>
          <a:p>
            <a:endParaRPr lang="en-US" dirty="0"/>
          </a:p>
          <a:p>
            <a:r>
              <a:rPr lang="en-US" dirty="0"/>
              <a:t>A single application can be generating/collecting many types of data  </a:t>
            </a:r>
          </a:p>
          <a:p>
            <a:endParaRPr lang="en-US" dirty="0"/>
          </a:p>
          <a:p>
            <a:r>
              <a:rPr lang="en-US" dirty="0"/>
              <a:t>Big Public Data (online, weather, finance,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440" y="1101848"/>
            <a:ext cx="1530029" cy="1524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25" y="1114697"/>
            <a:ext cx="2077608" cy="1558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180" y="2961222"/>
            <a:ext cx="1705803" cy="1305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254" y="4657553"/>
            <a:ext cx="2179069" cy="1391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1" y="2802264"/>
            <a:ext cx="2369231" cy="1587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826" y="4697117"/>
            <a:ext cx="1899848" cy="140958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57400" y="5943601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 extract knowledge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31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1124</Words>
  <Application>Microsoft Office PowerPoint</Application>
  <PresentationFormat>Widescreen</PresentationFormat>
  <Paragraphs>164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AI – Machine Learning</vt:lpstr>
      <vt:lpstr>1. Background - Big-Data  2. Introduction to AI/Machine Learning  3. Machine Learning Techniques  (Supervised / Unsupervised)  (Semi Supervised / Reinforcement)    4. Applications/Examples </vt:lpstr>
      <vt:lpstr>Introduction to  BIG DATA</vt:lpstr>
      <vt:lpstr>PowerPoint Presentation</vt:lpstr>
      <vt:lpstr>Big Data: 3V’s</vt:lpstr>
      <vt:lpstr>Big Data: Sources</vt:lpstr>
      <vt:lpstr>Harnessing Big Data</vt:lpstr>
      <vt:lpstr>Volume (Scale) </vt:lpstr>
      <vt:lpstr>Variety (Complexity) </vt:lpstr>
      <vt:lpstr>PowerPoint Presentation</vt:lpstr>
      <vt:lpstr>Velocity (Speed) </vt:lpstr>
      <vt:lpstr>Real-time/Fast Data</vt:lpstr>
      <vt:lpstr>Some Make it 4V’s</vt:lpstr>
      <vt:lpstr>The Evolution of Business Intelligence</vt:lpstr>
      <vt:lpstr>Big Data Analytics</vt:lpstr>
      <vt:lpstr>Extend it 8V’s</vt:lpstr>
      <vt:lpstr>PowerPoint Presentation</vt:lpstr>
      <vt:lpstr>PowerPoint Presentation</vt:lpstr>
      <vt:lpstr>AI -ML</vt:lpstr>
      <vt:lpstr>Adding/ integration  human Intelligence to machines, cognitive enough to make machines cable to make decisions.   Knowledge Representation (KR)/ Rule Based   Knowledge database – family – PROLOG/LISP  Decision Support Systems (DSS)  Natural Language Processing (NLP) Machine Learning (ML)  Deep Learning (DL)</vt:lpstr>
      <vt:lpstr>PowerPoint Presentation</vt:lpstr>
      <vt:lpstr>PowerPoint Presentation</vt:lpstr>
      <vt:lpstr>Lecture - 3</vt:lpstr>
      <vt:lpstr>PowerPoint Presentation</vt:lpstr>
      <vt:lpstr>PowerPoint Presentation</vt:lpstr>
      <vt:lpstr>Learning ?  - Task ; Experience ; Evaluate / TEST  - Part of life – You can’t stop ? Sleeping/dream  Machine Learning ?  - learning via machines (computer/tabs/mobile/IoT) - Physics -&gt; Lever/wheel – Ideal 99.99% - Circuits/ ICs   - Machine – a Task, Exp, Evaluate  - ROBOTS – COMPUTER – MOBILE -   </vt:lpstr>
      <vt:lpstr>TYPES OF ML:   [DATA] 1. Supervised L. - supervisor/Trainer – in-out 2. Unsupervised L. – No super/trainer  - in – no out 3. Semi Supervised L. – hybrid  4. Reinforcement L.??? * Natural/env.   - GAMES – self learning - ?     - Data – Env (limits) + Rules (steps)        - Rewards + -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MODELS</vt:lpstr>
      <vt:lpstr>I - Supervised Learning  Linear Regression  Decision Tree  Naïve Bays kNN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 - Un-supervised Learning  K-Means Cluster SVM PCA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 - Semi – Supervised Learning</vt:lpstr>
      <vt:lpstr>Hybrid / mixed form of both Supervised and Unsupervised Learning Models, depending upon the Datasets and Predictions we need.  Supervised  (Linear Regression)  +   Unsupervised  (PCA) </vt:lpstr>
      <vt:lpstr>IV - Reinforcement Learning</vt:lpstr>
      <vt:lpstr>Not depends upon the datasets,   “Environment &amp; Rewards” (such as machine based games playing, by reward points)  Self Learning Models   Evolutionary models   (FUTURE OF MACHINE LEARNING) – Will be discussed later </vt:lpstr>
      <vt:lpstr>APPLCIATIONS /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– Machine Learning</dc:title>
  <dc:creator>MSI</dc:creator>
  <cp:lastModifiedBy>Adnan Zaidi</cp:lastModifiedBy>
  <cp:revision>34</cp:revision>
  <dcterms:created xsi:type="dcterms:W3CDTF">2019-05-14T08:51:43Z</dcterms:created>
  <dcterms:modified xsi:type="dcterms:W3CDTF">2023-06-09T15:49:51Z</dcterms:modified>
</cp:coreProperties>
</file>